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04" r:id="rId2"/>
    <p:sldId id="281" r:id="rId3"/>
    <p:sldId id="282" r:id="rId4"/>
    <p:sldId id="503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420A0A0D-3A01-428F-A796-7414A5CF7023}">
          <p14:sldIdLst>
            <p14:sldId id="504"/>
          </p14:sldIdLst>
        </p14:section>
        <p14:section name="Section sans titre" id="{D2C44774-EB21-4D72-BCE0-5957144518CD}">
          <p14:sldIdLst>
            <p14:sldId id="281"/>
            <p14:sldId id="282"/>
            <p14:sldId id="50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F62A35-62E2-4E64-AE17-D4913A1EA67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FAA2C47-B63F-4353-9A72-F8D7BA137DA0}">
      <dgm:prSet custT="1"/>
      <dgm:spPr>
        <a:ln>
          <a:solidFill>
            <a:schemeClr val="tx1"/>
          </a:solidFill>
        </a:ln>
      </dgm:spPr>
      <dgm:t>
        <a:bodyPr/>
        <a:lstStyle/>
        <a:p>
          <a:pPr rtl="0">
            <a:lnSpc>
              <a:spcPct val="150000"/>
            </a:lnSpc>
          </a:pPr>
          <a:r>
            <a:rPr lang="fr-FR" sz="2000" dirty="0">
              <a:solidFill>
                <a:schemeClr val="tx1"/>
              </a:solidFill>
              <a:latin typeface="Century Gothic" panose="020B0502020202020204" pitchFamily="34" charset="0"/>
            </a:rPr>
            <a:t>Il s’agit du </a:t>
          </a:r>
          <a:r>
            <a:rPr lang="fr-FR" sz="2000" b="1" dirty="0">
              <a:solidFill>
                <a:schemeClr val="tx1"/>
              </a:solidFill>
              <a:latin typeface="Century Gothic" panose="020B0502020202020204" pitchFamily="34" charset="0"/>
            </a:rPr>
            <a:t>dédommagement </a:t>
          </a:r>
          <a:r>
            <a:rPr lang="fr-FR" sz="2000" dirty="0">
              <a:solidFill>
                <a:schemeClr val="tx1"/>
              </a:solidFill>
              <a:latin typeface="Century Gothic" panose="020B0502020202020204" pitchFamily="34" charset="0"/>
            </a:rPr>
            <a:t>d’un préjudice par la personne qui en est responsable civilement </a:t>
          </a:r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( d’où l’expression </a:t>
          </a:r>
          <a:r>
            <a:rPr lang="fr-FR" sz="2000" b="1" i="1" dirty="0">
              <a:solidFill>
                <a:schemeClr val="tx1"/>
              </a:solidFill>
              <a:latin typeface="Century Gothic" panose="020B0502020202020204" pitchFamily="34" charset="0"/>
            </a:rPr>
            <a:t>réparation ou responsabilité civile </a:t>
          </a:r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par opposition à la responsabilité pénale) </a:t>
          </a:r>
          <a:r>
            <a:rPr lang="fr-FR" sz="2000" dirty="0">
              <a:solidFill>
                <a:schemeClr val="tx1"/>
              </a:solidFill>
              <a:latin typeface="Century Gothic" panose="020B0502020202020204" pitchFamily="34" charset="0"/>
            </a:rPr>
            <a:t>par le rétablissement de l’équilibre détruit par le dommage consistant à replacer si possible, la victime dans la situation où elle serait si le dommage ne s’était pas produit</a:t>
          </a:r>
          <a:endParaRPr lang="fr-FR" sz="2000" dirty="0">
            <a:solidFill>
              <a:schemeClr val="tx1"/>
            </a:solidFill>
          </a:endParaRPr>
        </a:p>
      </dgm:t>
    </dgm:pt>
    <dgm:pt modelId="{B88DF8A7-4877-404F-84EE-6F0546FB9D02}" type="parTrans" cxnId="{3BEEFAB1-BC24-44AF-A09F-CDA55D295006}">
      <dgm:prSet/>
      <dgm:spPr/>
      <dgm:t>
        <a:bodyPr/>
        <a:lstStyle/>
        <a:p>
          <a:endParaRPr lang="fr-FR"/>
        </a:p>
      </dgm:t>
    </dgm:pt>
    <dgm:pt modelId="{BE5D88F3-7830-4288-AFC2-ABDCA5C83E6F}" type="sibTrans" cxnId="{3BEEFAB1-BC24-44AF-A09F-CDA55D295006}">
      <dgm:prSet/>
      <dgm:spPr/>
      <dgm:t>
        <a:bodyPr/>
        <a:lstStyle/>
        <a:p>
          <a:endParaRPr lang="fr-FR"/>
        </a:p>
      </dgm:t>
    </dgm:pt>
    <dgm:pt modelId="{A7B4497D-CF68-4BB2-8910-D2CE3B8553E5}">
      <dgm:prSet custT="1"/>
      <dgm:spPr/>
      <dgm:t>
        <a:bodyPr/>
        <a:lstStyle/>
        <a:p>
          <a:pPr rtl="0"/>
          <a:r>
            <a:rPr lang="fr-FR" sz="2400" b="1" i="1" dirty="0">
              <a:latin typeface="Century Gothic" panose="020B0502020202020204" pitchFamily="34" charset="0"/>
            </a:rPr>
            <a:t>La nullité </a:t>
          </a:r>
        </a:p>
      </dgm:t>
    </dgm:pt>
    <dgm:pt modelId="{E7DB4656-F6F8-4880-A1E2-B25561F7B67D}" type="parTrans" cxnId="{EE4D2B0A-C746-4F41-8365-F8CD7E47FB49}">
      <dgm:prSet/>
      <dgm:spPr/>
      <dgm:t>
        <a:bodyPr/>
        <a:lstStyle/>
        <a:p>
          <a:endParaRPr lang="fr-FR"/>
        </a:p>
      </dgm:t>
    </dgm:pt>
    <dgm:pt modelId="{30956049-ACA3-48D7-BE4D-3FFCD3E269EB}" type="sibTrans" cxnId="{EE4D2B0A-C746-4F41-8365-F8CD7E47FB49}">
      <dgm:prSet/>
      <dgm:spPr/>
      <dgm:t>
        <a:bodyPr/>
        <a:lstStyle/>
        <a:p>
          <a:endParaRPr lang="fr-FR"/>
        </a:p>
      </dgm:t>
    </dgm:pt>
    <dgm:pt modelId="{BE7CB1E2-454A-4158-9ED9-8F580696E527}">
      <dgm:prSet custT="1"/>
      <dgm:spPr/>
      <dgm:t>
        <a:bodyPr/>
        <a:lstStyle/>
        <a:p>
          <a:pPr rtl="0"/>
          <a:r>
            <a:rPr lang="fr-FR" sz="2400" b="1" i="1" dirty="0">
              <a:solidFill>
                <a:schemeClr val="tx1"/>
              </a:solidFill>
              <a:latin typeface="Century Gothic" panose="020B0502020202020204" pitchFamily="34" charset="0"/>
            </a:rPr>
            <a:t>Les dommages-intérêts </a:t>
          </a:r>
        </a:p>
      </dgm:t>
    </dgm:pt>
    <dgm:pt modelId="{DAB15738-B88B-47AA-9C40-533D66411318}" type="parTrans" cxnId="{1476F19C-F69A-41A1-B267-9074149762F1}">
      <dgm:prSet/>
      <dgm:spPr/>
      <dgm:t>
        <a:bodyPr/>
        <a:lstStyle/>
        <a:p>
          <a:endParaRPr lang="fr-FR"/>
        </a:p>
      </dgm:t>
    </dgm:pt>
    <dgm:pt modelId="{9F533ACC-DF2A-43DC-BBAE-A6018C11629B}" type="sibTrans" cxnId="{1476F19C-F69A-41A1-B267-9074149762F1}">
      <dgm:prSet/>
      <dgm:spPr/>
      <dgm:t>
        <a:bodyPr/>
        <a:lstStyle/>
        <a:p>
          <a:endParaRPr lang="fr-FR"/>
        </a:p>
      </dgm:t>
    </dgm:pt>
    <dgm:pt modelId="{B91255D3-4BE6-4723-BAED-24D8A93EBC2A}" type="pres">
      <dgm:prSet presAssocID="{69F62A35-62E2-4E64-AE17-D4913A1EA67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C0A2D60-A9C1-45FF-A95B-0AB2AB0D8E2C}" type="pres">
      <dgm:prSet presAssocID="{3FAA2C47-B63F-4353-9A72-F8D7BA137DA0}" presName="root" presStyleCnt="0"/>
      <dgm:spPr/>
    </dgm:pt>
    <dgm:pt modelId="{B3EFEDCE-EF33-4912-AF81-4B1A0ABD0634}" type="pres">
      <dgm:prSet presAssocID="{3FAA2C47-B63F-4353-9A72-F8D7BA137DA0}" presName="rootComposite" presStyleCnt="0"/>
      <dgm:spPr/>
    </dgm:pt>
    <dgm:pt modelId="{887C6228-1532-4246-924F-AA1BAF02BE49}" type="pres">
      <dgm:prSet presAssocID="{3FAA2C47-B63F-4353-9A72-F8D7BA137DA0}" presName="rootText" presStyleLbl="node1" presStyleIdx="0" presStyleCnt="1" custScaleX="340914" custScaleY="166403" custLinFactNeighborX="-210" custLinFactNeighborY="1830"/>
      <dgm:spPr/>
    </dgm:pt>
    <dgm:pt modelId="{E1877DE0-FE07-42FA-96A0-328C6114D5EB}" type="pres">
      <dgm:prSet presAssocID="{3FAA2C47-B63F-4353-9A72-F8D7BA137DA0}" presName="rootConnector" presStyleLbl="node1" presStyleIdx="0" presStyleCnt="1"/>
      <dgm:spPr/>
    </dgm:pt>
    <dgm:pt modelId="{40D831EB-9C39-439F-AA64-E599DAAD90A6}" type="pres">
      <dgm:prSet presAssocID="{3FAA2C47-B63F-4353-9A72-F8D7BA137DA0}" presName="childShape" presStyleCnt="0"/>
      <dgm:spPr/>
    </dgm:pt>
    <dgm:pt modelId="{289B5F8F-7D18-4286-89FA-39913A0780A7}" type="pres">
      <dgm:prSet presAssocID="{E7DB4656-F6F8-4880-A1E2-B25561F7B67D}" presName="Name13" presStyleLbl="parChTrans1D2" presStyleIdx="0" presStyleCnt="2"/>
      <dgm:spPr/>
    </dgm:pt>
    <dgm:pt modelId="{AD0D40D5-EED1-4048-B81B-C5DD7AB3E07A}" type="pres">
      <dgm:prSet presAssocID="{A7B4497D-CF68-4BB2-8910-D2CE3B8553E5}" presName="childText" presStyleLbl="bgAcc1" presStyleIdx="0" presStyleCnt="2" custScaleX="261706" custScaleY="55253">
        <dgm:presLayoutVars>
          <dgm:bulletEnabled val="1"/>
        </dgm:presLayoutVars>
      </dgm:prSet>
      <dgm:spPr/>
    </dgm:pt>
    <dgm:pt modelId="{8004A1D6-616B-46CE-A60D-D8AC37009C2A}" type="pres">
      <dgm:prSet presAssocID="{DAB15738-B88B-47AA-9C40-533D66411318}" presName="Name13" presStyleLbl="parChTrans1D2" presStyleIdx="1" presStyleCnt="2"/>
      <dgm:spPr/>
    </dgm:pt>
    <dgm:pt modelId="{6AE55809-8CBA-48BE-BD88-3DEE1D40C081}" type="pres">
      <dgm:prSet presAssocID="{BE7CB1E2-454A-4158-9ED9-8F580696E527}" presName="childText" presStyleLbl="bgAcc1" presStyleIdx="1" presStyleCnt="2" custScaleX="265926" custScaleY="58013">
        <dgm:presLayoutVars>
          <dgm:bulletEnabled val="1"/>
        </dgm:presLayoutVars>
      </dgm:prSet>
      <dgm:spPr/>
    </dgm:pt>
  </dgm:ptLst>
  <dgm:cxnLst>
    <dgm:cxn modelId="{EE4D2B0A-C746-4F41-8365-F8CD7E47FB49}" srcId="{3FAA2C47-B63F-4353-9A72-F8D7BA137DA0}" destId="{A7B4497D-CF68-4BB2-8910-D2CE3B8553E5}" srcOrd="0" destOrd="0" parTransId="{E7DB4656-F6F8-4880-A1E2-B25561F7B67D}" sibTransId="{30956049-ACA3-48D7-BE4D-3FFCD3E269EB}"/>
    <dgm:cxn modelId="{997D650C-112E-4F15-BB5B-DE4BBF510A2D}" type="presOf" srcId="{E7DB4656-F6F8-4880-A1E2-B25561F7B67D}" destId="{289B5F8F-7D18-4286-89FA-39913A0780A7}" srcOrd="0" destOrd="0" presId="urn:microsoft.com/office/officeart/2005/8/layout/hierarchy3"/>
    <dgm:cxn modelId="{44B3701D-F758-4ECF-A08B-FD7A39531137}" type="presOf" srcId="{BE7CB1E2-454A-4158-9ED9-8F580696E527}" destId="{6AE55809-8CBA-48BE-BD88-3DEE1D40C081}" srcOrd="0" destOrd="0" presId="urn:microsoft.com/office/officeart/2005/8/layout/hierarchy3"/>
    <dgm:cxn modelId="{5D64132C-0277-42A0-A13A-8247C8562DA2}" type="presOf" srcId="{3FAA2C47-B63F-4353-9A72-F8D7BA137DA0}" destId="{E1877DE0-FE07-42FA-96A0-328C6114D5EB}" srcOrd="1" destOrd="0" presId="urn:microsoft.com/office/officeart/2005/8/layout/hierarchy3"/>
    <dgm:cxn modelId="{D1C9D82C-C442-4A8C-BEC5-B68AA7AA9F95}" type="presOf" srcId="{A7B4497D-CF68-4BB2-8910-D2CE3B8553E5}" destId="{AD0D40D5-EED1-4048-B81B-C5DD7AB3E07A}" srcOrd="0" destOrd="0" presId="urn:microsoft.com/office/officeart/2005/8/layout/hierarchy3"/>
    <dgm:cxn modelId="{2DEE8C31-2D7F-40F4-8601-99921281A69F}" type="presOf" srcId="{DAB15738-B88B-47AA-9C40-533D66411318}" destId="{8004A1D6-616B-46CE-A60D-D8AC37009C2A}" srcOrd="0" destOrd="0" presId="urn:microsoft.com/office/officeart/2005/8/layout/hierarchy3"/>
    <dgm:cxn modelId="{510AF233-7D6C-4A28-9E65-D78CDE845115}" type="presOf" srcId="{69F62A35-62E2-4E64-AE17-D4913A1EA676}" destId="{B91255D3-4BE6-4723-BAED-24D8A93EBC2A}" srcOrd="0" destOrd="0" presId="urn:microsoft.com/office/officeart/2005/8/layout/hierarchy3"/>
    <dgm:cxn modelId="{1476F19C-F69A-41A1-B267-9074149762F1}" srcId="{3FAA2C47-B63F-4353-9A72-F8D7BA137DA0}" destId="{BE7CB1E2-454A-4158-9ED9-8F580696E527}" srcOrd="1" destOrd="0" parTransId="{DAB15738-B88B-47AA-9C40-533D66411318}" sibTransId="{9F533ACC-DF2A-43DC-BBAE-A6018C11629B}"/>
    <dgm:cxn modelId="{3BEEFAB1-BC24-44AF-A09F-CDA55D295006}" srcId="{69F62A35-62E2-4E64-AE17-D4913A1EA676}" destId="{3FAA2C47-B63F-4353-9A72-F8D7BA137DA0}" srcOrd="0" destOrd="0" parTransId="{B88DF8A7-4877-404F-84EE-6F0546FB9D02}" sibTransId="{BE5D88F3-7830-4288-AFC2-ABDCA5C83E6F}"/>
    <dgm:cxn modelId="{2CF401E4-4ECD-4CBF-BEB9-2A7E6451216D}" type="presOf" srcId="{3FAA2C47-B63F-4353-9A72-F8D7BA137DA0}" destId="{887C6228-1532-4246-924F-AA1BAF02BE49}" srcOrd="0" destOrd="0" presId="urn:microsoft.com/office/officeart/2005/8/layout/hierarchy3"/>
    <dgm:cxn modelId="{93B17C49-4B2E-431F-B041-94284FD5B4C5}" type="presParOf" srcId="{B91255D3-4BE6-4723-BAED-24D8A93EBC2A}" destId="{5C0A2D60-A9C1-45FF-A95B-0AB2AB0D8E2C}" srcOrd="0" destOrd="0" presId="urn:microsoft.com/office/officeart/2005/8/layout/hierarchy3"/>
    <dgm:cxn modelId="{858C448A-8BC3-4D04-B6DE-0CC9DA7773D9}" type="presParOf" srcId="{5C0A2D60-A9C1-45FF-A95B-0AB2AB0D8E2C}" destId="{B3EFEDCE-EF33-4912-AF81-4B1A0ABD0634}" srcOrd="0" destOrd="0" presId="urn:microsoft.com/office/officeart/2005/8/layout/hierarchy3"/>
    <dgm:cxn modelId="{D09D73FA-15B2-42D7-A24D-EB337B0D9C87}" type="presParOf" srcId="{B3EFEDCE-EF33-4912-AF81-4B1A0ABD0634}" destId="{887C6228-1532-4246-924F-AA1BAF02BE49}" srcOrd="0" destOrd="0" presId="urn:microsoft.com/office/officeart/2005/8/layout/hierarchy3"/>
    <dgm:cxn modelId="{9BB2E44C-5630-4CAC-BBC6-16BEADA10B35}" type="presParOf" srcId="{B3EFEDCE-EF33-4912-AF81-4B1A0ABD0634}" destId="{E1877DE0-FE07-42FA-96A0-328C6114D5EB}" srcOrd="1" destOrd="0" presId="urn:microsoft.com/office/officeart/2005/8/layout/hierarchy3"/>
    <dgm:cxn modelId="{A99008AD-6699-486C-828F-C08CCB1FABA9}" type="presParOf" srcId="{5C0A2D60-A9C1-45FF-A95B-0AB2AB0D8E2C}" destId="{40D831EB-9C39-439F-AA64-E599DAAD90A6}" srcOrd="1" destOrd="0" presId="urn:microsoft.com/office/officeart/2005/8/layout/hierarchy3"/>
    <dgm:cxn modelId="{098130D5-748F-40AD-8DBE-A9174E03FBD4}" type="presParOf" srcId="{40D831EB-9C39-439F-AA64-E599DAAD90A6}" destId="{289B5F8F-7D18-4286-89FA-39913A0780A7}" srcOrd="0" destOrd="0" presId="urn:microsoft.com/office/officeart/2005/8/layout/hierarchy3"/>
    <dgm:cxn modelId="{B9B7CB61-823F-45FE-BF3E-79ABCD604BDE}" type="presParOf" srcId="{40D831EB-9C39-439F-AA64-E599DAAD90A6}" destId="{AD0D40D5-EED1-4048-B81B-C5DD7AB3E07A}" srcOrd="1" destOrd="0" presId="urn:microsoft.com/office/officeart/2005/8/layout/hierarchy3"/>
    <dgm:cxn modelId="{A1189FA9-1C06-41A9-879F-CD24DC9C33E4}" type="presParOf" srcId="{40D831EB-9C39-439F-AA64-E599DAAD90A6}" destId="{8004A1D6-616B-46CE-A60D-D8AC37009C2A}" srcOrd="2" destOrd="0" presId="urn:microsoft.com/office/officeart/2005/8/layout/hierarchy3"/>
    <dgm:cxn modelId="{3A67B5FD-1863-4EA3-9E21-4408770F2D3D}" type="presParOf" srcId="{40D831EB-9C39-439F-AA64-E599DAAD90A6}" destId="{6AE55809-8CBA-48BE-BD88-3DEE1D40C08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7C6228-1532-4246-924F-AA1BAF02BE49}">
      <dsp:nvSpPr>
        <dsp:cNvPr id="0" name=""/>
        <dsp:cNvSpPr/>
      </dsp:nvSpPr>
      <dsp:spPr>
        <a:xfrm>
          <a:off x="0" y="180428"/>
          <a:ext cx="10168312" cy="24816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 rtl="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  <a:latin typeface="Century Gothic" panose="020B0502020202020204" pitchFamily="34" charset="0"/>
            </a:rPr>
            <a:t>Il s’agit du </a:t>
          </a:r>
          <a:r>
            <a:rPr lang="fr-FR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dédommagement </a:t>
          </a:r>
          <a:r>
            <a:rPr lang="fr-FR" sz="2000" kern="1200" dirty="0">
              <a:solidFill>
                <a:schemeClr val="tx1"/>
              </a:solidFill>
              <a:latin typeface="Century Gothic" panose="020B0502020202020204" pitchFamily="34" charset="0"/>
            </a:rPr>
            <a:t>d’un préjudice par la personne qui en est responsable civilement </a:t>
          </a: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( d’où l’expression </a:t>
          </a:r>
          <a:r>
            <a:rPr lang="fr-FR" sz="2000" b="1" i="1" kern="1200" dirty="0">
              <a:solidFill>
                <a:schemeClr val="tx1"/>
              </a:solidFill>
              <a:latin typeface="Century Gothic" panose="020B0502020202020204" pitchFamily="34" charset="0"/>
            </a:rPr>
            <a:t>réparation ou responsabilité civile </a:t>
          </a: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par opposition à la responsabilité pénale) </a:t>
          </a:r>
          <a:r>
            <a:rPr lang="fr-FR" sz="2000" kern="1200" dirty="0">
              <a:solidFill>
                <a:schemeClr val="tx1"/>
              </a:solidFill>
              <a:latin typeface="Century Gothic" panose="020B0502020202020204" pitchFamily="34" charset="0"/>
            </a:rPr>
            <a:t>par le rétablissement de l’équilibre détruit par le dommage consistant à replacer si possible, la victime dans la situation où elle serait si le dommage ne s’était pas produit</a:t>
          </a:r>
          <a:endParaRPr lang="fr-FR" sz="2000" kern="1200" dirty="0">
            <a:solidFill>
              <a:schemeClr val="tx1"/>
            </a:solidFill>
          </a:endParaRPr>
        </a:p>
      </dsp:txBody>
      <dsp:txXfrm>
        <a:off x="72684" y="253112"/>
        <a:ext cx="10022944" cy="2336251"/>
      </dsp:txXfrm>
    </dsp:sp>
    <dsp:sp modelId="{289B5F8F-7D18-4286-89FA-39913A0780A7}">
      <dsp:nvSpPr>
        <dsp:cNvPr id="0" name=""/>
        <dsp:cNvSpPr/>
      </dsp:nvSpPr>
      <dsp:spPr>
        <a:xfrm>
          <a:off x="1016831" y="2662047"/>
          <a:ext cx="1023084" cy="757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7543"/>
              </a:lnTo>
              <a:lnTo>
                <a:pt x="1023084" y="75754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D40D5-EED1-4048-B81B-C5DD7AB3E07A}">
      <dsp:nvSpPr>
        <dsp:cNvPr id="0" name=""/>
        <dsp:cNvSpPr/>
      </dsp:nvSpPr>
      <dsp:spPr>
        <a:xfrm>
          <a:off x="2039916" y="3007589"/>
          <a:ext cx="6244644" cy="824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i="1" kern="1200" dirty="0">
              <a:latin typeface="Century Gothic" panose="020B0502020202020204" pitchFamily="34" charset="0"/>
            </a:rPr>
            <a:t>La nullité </a:t>
          </a:r>
        </a:p>
      </dsp:txBody>
      <dsp:txXfrm>
        <a:off x="2064050" y="3031723"/>
        <a:ext cx="6196376" cy="775737"/>
      </dsp:txXfrm>
    </dsp:sp>
    <dsp:sp modelId="{8004A1D6-616B-46CE-A60D-D8AC37009C2A}">
      <dsp:nvSpPr>
        <dsp:cNvPr id="0" name=""/>
        <dsp:cNvSpPr/>
      </dsp:nvSpPr>
      <dsp:spPr>
        <a:xfrm>
          <a:off x="1016831" y="2662047"/>
          <a:ext cx="1023084" cy="1974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4962"/>
              </a:lnTo>
              <a:lnTo>
                <a:pt x="1023084" y="197496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E55809-8CBA-48BE-BD88-3DEE1D40C081}">
      <dsp:nvSpPr>
        <dsp:cNvPr id="0" name=""/>
        <dsp:cNvSpPr/>
      </dsp:nvSpPr>
      <dsp:spPr>
        <a:xfrm>
          <a:off x="2039916" y="4204427"/>
          <a:ext cx="6345339" cy="8651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i="1" kern="1200" dirty="0">
              <a:solidFill>
                <a:schemeClr val="tx1"/>
              </a:solidFill>
              <a:latin typeface="Century Gothic" panose="020B0502020202020204" pitchFamily="34" charset="0"/>
            </a:rPr>
            <a:t>Les dommages-intérêts </a:t>
          </a:r>
        </a:p>
      </dsp:txBody>
      <dsp:txXfrm>
        <a:off x="2065256" y="4229767"/>
        <a:ext cx="6294659" cy="814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8757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235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258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9557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8067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97119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222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7361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6859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427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021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124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9946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129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4664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80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123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3850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fr-MA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219163-A61F-4791-BFDD-26E7A823CF01}" type="datetimeFigureOut">
              <a:rPr lang="fr-FR" smtClean="0"/>
              <a:t>20/11/2025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831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48000" y="365760"/>
            <a:ext cx="8342811" cy="4206240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INTRODUCTION A L’ETUDE DU DROIT</a:t>
            </a:r>
            <a:b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Pr. Hanane RHARRABI </a:t>
            </a:r>
            <a:br>
              <a:rPr lang="fr-FR" sz="4000" b="1" dirty="0"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4000" b="1" i="1">
                <a:latin typeface="Century Gothic" panose="020B0502020202020204" pitchFamily="34" charset="0"/>
              </a:rPr>
              <a:t> Séance 8 </a:t>
            </a:r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3200" b="1" dirty="0"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570" y="3862796"/>
            <a:ext cx="28765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6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235132"/>
            <a:ext cx="10018713" cy="809898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 réparation 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3"/>
          </p:nvPr>
        </p:nvGraphicFramePr>
        <p:xfrm>
          <a:off x="1484312" y="857250"/>
          <a:ext cx="10180820" cy="5222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093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0" y="91441"/>
            <a:ext cx="10018713" cy="697229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 nullité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788670"/>
            <a:ext cx="10018713" cy="553212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fr-FR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8000" dirty="0">
                <a:latin typeface="Century Gothic" panose="020B0502020202020204" pitchFamily="34" charset="0"/>
              </a:rPr>
              <a:t>C’est la sanction fréquente de </a:t>
            </a:r>
            <a:r>
              <a:rPr lang="fr-FR" sz="8000" b="1" dirty="0">
                <a:latin typeface="Century Gothic" panose="020B0502020202020204" pitchFamily="34" charset="0"/>
              </a:rPr>
              <a:t>la violation d’une règle de droit relative à la formation d’un acte juridique</a:t>
            </a:r>
            <a:r>
              <a:rPr lang="fr-FR" sz="8000" dirty="0">
                <a:latin typeface="Century Gothic" panose="020B0502020202020204" pitchFamily="34" charset="0"/>
              </a:rPr>
              <a:t>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8000" dirty="0">
                <a:latin typeface="Century Gothic" panose="020B0502020202020204" pitchFamily="34" charset="0"/>
              </a:rPr>
              <a:t>L’acte conclu en violation de la règle est annulé, c’est-à-dire non seulement il disparait pour l’avenir et rétroactivement tous les effets qu’il a pu produire sont effacés.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sz="8000" b="1" dirty="0">
                <a:latin typeface="Century Gothic" panose="020B0502020202020204" pitchFamily="34" charset="0"/>
              </a:rPr>
              <a:t>Article 306 du Dahir des obligations et contrats </a:t>
            </a:r>
            <a:endParaRPr lang="fr-FR" sz="8000" dirty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fr-FR" sz="8000" dirty="0">
                <a:latin typeface="Century Gothic" panose="020B0502020202020204" pitchFamily="34" charset="0"/>
              </a:rPr>
              <a:t>« L'obligation nulle de plein droit ne peut produire aucun effet, sauf la répétition de ce qui a été payé indûment en exécution de cette obligation. L’obligation est nulle de plein droit: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sz="8000" dirty="0">
                <a:latin typeface="Century Gothic" panose="020B0502020202020204" pitchFamily="34" charset="0"/>
              </a:rPr>
              <a:t>1. Lorsqu’elle manque d'une des conditions substantielles de sa formation;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fr-FR" sz="8000" dirty="0">
                <a:latin typeface="Century Gothic" panose="020B0502020202020204" pitchFamily="34" charset="0"/>
              </a:rPr>
              <a:t>2.Lorsque la loi en édicte la nullité dans un cas déterminé »</a:t>
            </a:r>
          </a:p>
          <a:p>
            <a:pPr marL="0" indent="0" algn="just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5952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204716"/>
            <a:ext cx="10018713" cy="818867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dommages-intérêts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1227908"/>
            <a:ext cx="10018713" cy="4913585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2000" dirty="0">
                <a:latin typeface="Century Gothic" panose="020B0502020202020204" pitchFamily="34" charset="0"/>
              </a:rPr>
              <a:t>C’est la sanction la plus habituelle de la responsabilité</a:t>
            </a:r>
            <a:r>
              <a:rPr lang="fr-FR" sz="2000" b="1" dirty="0">
                <a:latin typeface="Century Gothic" panose="020B0502020202020204" pitchFamily="34" charset="0"/>
              </a:rPr>
              <a:t> :  </a:t>
            </a:r>
            <a:r>
              <a:rPr lang="fr-FR" sz="2000" dirty="0">
                <a:latin typeface="Century Gothic" panose="020B0502020202020204" pitchFamily="34" charset="0"/>
              </a:rPr>
              <a:t>Il s’agit </a:t>
            </a:r>
            <a:r>
              <a:rPr lang="fr-FR" sz="2000" b="1" dirty="0">
                <a:latin typeface="Century Gothic" panose="020B0502020202020204" pitchFamily="34" charset="0"/>
              </a:rPr>
              <a:t>d’une somme d’argent </a:t>
            </a:r>
            <a:r>
              <a:rPr lang="fr-FR" sz="2000" dirty="0">
                <a:latin typeface="Century Gothic" panose="020B0502020202020204" pitchFamily="34" charset="0"/>
              </a:rPr>
              <a:t>qui est due</a:t>
            </a:r>
            <a:r>
              <a:rPr lang="fr-FR" sz="2000" b="1" dirty="0">
                <a:latin typeface="Century Gothic" panose="020B0502020202020204" pitchFamily="34" charset="0"/>
              </a:rPr>
              <a:t> </a:t>
            </a:r>
            <a:r>
              <a:rPr lang="fr-FR" sz="2000" dirty="0">
                <a:latin typeface="Century Gothic" panose="020B0502020202020204" pitchFamily="34" charset="0"/>
              </a:rPr>
              <a:t>à un créancier par le débiteur pour la réparation du dommage causé par </a:t>
            </a:r>
            <a:r>
              <a:rPr lang="fr-FR" sz="2000" b="1" dirty="0">
                <a:latin typeface="Century Gothic" panose="020B0502020202020204" pitchFamily="34" charset="0"/>
              </a:rPr>
              <a:t>l’inexécution, la mauvaise exécution ou l’exécution tardive de son obligation</a:t>
            </a:r>
            <a:r>
              <a:rPr lang="fr-FR" sz="2000" dirty="0">
                <a:latin typeface="Century Gothic" panose="020B0502020202020204" pitchFamily="34" charset="0"/>
              </a:rPr>
              <a:t> et qui est en principe calculée de manière à compenser </a:t>
            </a:r>
            <a:r>
              <a:rPr lang="fr-FR" sz="2000" b="1" dirty="0">
                <a:latin typeface="Century Gothic" panose="020B0502020202020204" pitchFamily="34" charset="0"/>
              </a:rPr>
              <a:t>la perte subie par le créancier et le gain dont il a été privé.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000" dirty="0">
                <a:latin typeface="Century Gothic" panose="020B0502020202020204" pitchFamily="34" charset="0"/>
              </a:rPr>
              <a:t> </a:t>
            </a:r>
            <a:r>
              <a:rPr lang="fr-FR" sz="2100" dirty="0">
                <a:latin typeface="Century Gothic" panose="020B0502020202020204" pitchFamily="34" charset="0"/>
              </a:rPr>
              <a:t>La victime d'un dommage causé par une faute peut demander en justice que le responsable de la faute soit condamné à indemniser son préjudice. Elle obtiendra ainsi des dommages-intérêts.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100" dirty="0">
                <a:latin typeface="Century Gothic" panose="020B0502020202020204" pitchFamily="34" charset="0"/>
              </a:rPr>
              <a:t>La victime doit établir avec précision </a:t>
            </a:r>
            <a:r>
              <a:rPr lang="fr-FR" sz="2100" b="1" dirty="0">
                <a:latin typeface="Century Gothic" panose="020B0502020202020204" pitchFamily="34" charset="0"/>
              </a:rPr>
              <a:t>les préjudices subis </a:t>
            </a:r>
            <a:r>
              <a:rPr lang="fr-FR" sz="2100" dirty="0">
                <a:latin typeface="Century Gothic" panose="020B0502020202020204" pitchFamily="34" charset="0"/>
              </a:rPr>
              <a:t>et en fournir </a:t>
            </a:r>
            <a:r>
              <a:rPr lang="fr-FR" sz="2100" b="1" dirty="0">
                <a:latin typeface="Century Gothic" panose="020B0502020202020204" pitchFamily="34" charset="0"/>
              </a:rPr>
              <a:t>des preuves. </a:t>
            </a:r>
            <a:r>
              <a:rPr lang="fr-FR" sz="2100" dirty="0">
                <a:latin typeface="Century Gothic" panose="020B0502020202020204" pitchFamily="34" charset="0"/>
              </a:rPr>
              <a:t>La demande peut être présentée dans </a:t>
            </a:r>
            <a:r>
              <a:rPr lang="fr-FR" sz="2100" b="1" dirty="0">
                <a:latin typeface="Century Gothic" panose="020B0502020202020204" pitchFamily="34" charset="0"/>
              </a:rPr>
              <a:t>une affaire civile, pénale ou administrative</a:t>
            </a:r>
            <a:r>
              <a:rPr lang="fr-FR" sz="2100" dirty="0">
                <a:latin typeface="Century Gothic" panose="020B0502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2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Grand écran</PresentationFormat>
  <Paragraphs>17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Corbel</vt:lpstr>
      <vt:lpstr>Parallaxe</vt:lpstr>
      <vt:lpstr>  INTRODUCTION A L’ETUDE DU DROIT  Pr. Hanane RHARRABI    Séance 8    </vt:lpstr>
      <vt:lpstr>La réparation </vt:lpstr>
      <vt:lpstr>La nullité </vt:lpstr>
      <vt:lpstr>Les dommages-intérêts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hanane Rharrabi</dc:creator>
  <cp:lastModifiedBy>hanane Rharrabi</cp:lastModifiedBy>
  <cp:revision>1</cp:revision>
  <dcterms:created xsi:type="dcterms:W3CDTF">2025-11-20T14:05:13Z</dcterms:created>
  <dcterms:modified xsi:type="dcterms:W3CDTF">2025-11-20T14:06:06Z</dcterms:modified>
</cp:coreProperties>
</file>